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1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0" Type="http://schemas.openxmlformats.org/officeDocument/2006/relationships/slide" Target="slides/slide3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The correct answer is III. Since $x plus y$ is odd, one of $x$ or $y$ must be odd and the other even. The product $x y$ is always even when one factor is even. The other expressions evaluate to odd.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The correct answer is III. Since $x plus y$ is odd, one of $x$ or $y$ must be odd and the other even. The product $x y$ is always even when one factor is even. The other expressions evaluate to odd.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notesSlide" Target="../notesSlides/notesSlide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EE7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097280"/>
            <a:ext cx="10362895" cy="2743200"/>
          </a:xfrm>
          <a:prstGeom prst="rect">
            <a:avLst/>
          </a:prstGeom>
          <a:noFill/>
        </p:spPr>
        <p:txBody>
          <a:bodyPr wrap="none" anchor="t" tIns="76200" bIns="76200">
            <a:spAutoFit/>
          </a:bodyPr>
          <a:lstStyle/>
          <a:p>
            <a:pPr algn="ctr">
              <a:defRPr sz="4400" b="1">
                <a:solidFill>
                  <a:srgbClr val="2D1455"/>
                </a:solidFill>
                <a:latin typeface="Calibri"/>
              </a:defRPr>
            </a:pPr>
            <a:r>
              <a:t>Properties of Odd and Even Integers — Slides 1–1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EE7FF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q1_c7177ec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60" y="914400"/>
            <a:ext cx="6156655" cy="106149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2960" y="2926080"/>
            <a:ext cx="6156655" cy="3291840"/>
          </a:xfrm>
          <a:prstGeom prst="rect">
            <a:avLst/>
          </a:prstGeom>
          <a:noFill/>
        </p:spPr>
        <p:txBody>
          <a:bodyPr wrap="square" tIns="50800">
            <a:spAutoFit/>
          </a:bodyPr>
          <a:lstStyle/>
          <a:p/>
          <a:p>
            <a:pPr>
              <a:spcAft>
                <a:spcPts val="400"/>
              </a:spcAft>
              <a:defRPr sz="2000">
                <a:solidFill>
                  <a:srgbClr val="503278"/>
                </a:solidFill>
                <a:latin typeface="Calibri"/>
              </a:defRPr>
            </a:pPr>
            <a:r>
              <a:t>• I. $x - y$</a:t>
            </a:r>
          </a:p>
          <a:p>
            <a:pPr>
              <a:spcAft>
                <a:spcPts val="400"/>
              </a:spcAft>
              <a:defRPr sz="2000">
                <a:solidFill>
                  <a:srgbClr val="503278"/>
                </a:solidFill>
                <a:latin typeface="Calibri"/>
              </a:defRPr>
            </a:pPr>
            <a:r>
              <a:t>• II. $x^{2} - y^{2}$</a:t>
            </a:r>
          </a:p>
          <a:p>
            <a:pPr>
              <a:spcAft>
                <a:spcPts val="400"/>
              </a:spcAft>
              <a:defRPr sz="2000">
                <a:solidFill>
                  <a:srgbClr val="503278"/>
                </a:solidFill>
                <a:latin typeface="Calibri"/>
              </a:defRPr>
            </a:pPr>
            <a:r>
              <a:t>• III. $x y$</a:t>
            </a:r>
          </a:p>
          <a:p>
            <a:pPr>
              <a:spcAft>
                <a:spcPts val="400"/>
              </a:spcAft>
              <a:defRPr sz="2000">
                <a:solidFill>
                  <a:srgbClr val="503278"/>
                </a:solidFill>
                <a:latin typeface="Calibri"/>
              </a:defRPr>
            </a:pPr>
            <a:r>
              <a:t>• IV. $x + y + x y$</a:t>
            </a:r>
          </a:p>
          <a:p>
            <a:pPr>
              <a:defRPr sz="2000" b="1">
                <a:solidFill>
                  <a:srgbClr val="008000"/>
                </a:solidFill>
                <a:latin typeface="Calibri"/>
              </a:defRPr>
            </a:pPr>
            <a:r>
              <a:t>✅ Correct: III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EE7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914400"/>
            <a:ext cx="10545775" cy="54864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>
              <a:defRPr sz="2800" b="1">
                <a:solidFill>
                  <a:srgbClr val="2D1455"/>
                </a:solidFill>
                <a:latin typeface="Calibri"/>
              </a:defRPr>
            </a:pPr>
            <a:r>
              <a:t>Explanation</a:t>
            </a:r>
          </a:p>
        </p:txBody>
      </p:sp>
      <p:pic>
        <p:nvPicPr>
          <p:cNvPr id="3" name="Picture 2" descr="exp1_a665c8f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60" y="1737360"/>
            <a:ext cx="10545775" cy="241607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